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958" r:id="rId5"/>
    <p:sldId id="866" r:id="rId6"/>
    <p:sldId id="1018" r:id="rId7"/>
    <p:sldId id="863" r:id="rId8"/>
    <p:sldId id="912" r:id="rId9"/>
    <p:sldId id="272" r:id="rId10"/>
    <p:sldId id="942" r:id="rId11"/>
    <p:sldId id="939" r:id="rId12"/>
    <p:sldId id="286" r:id="rId13"/>
    <p:sldId id="927" r:id="rId14"/>
    <p:sldId id="959" r:id="rId15"/>
    <p:sldId id="1017" r:id="rId16"/>
    <p:sldId id="945" r:id="rId17"/>
    <p:sldId id="1002" r:id="rId18"/>
    <p:sldId id="1012" r:id="rId19"/>
    <p:sldId id="1010" r:id="rId20"/>
    <p:sldId id="1019" r:id="rId21"/>
    <p:sldId id="1020" r:id="rId22"/>
    <p:sldId id="1021" r:id="rId23"/>
    <p:sldId id="973" r:id="rId24"/>
    <p:sldId id="956" r:id="rId25"/>
    <p:sldId id="1015" r:id="rId26"/>
    <p:sldId id="324" r:id="rId2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rish Jedar" initials="GJ" lastIdx="4" clrIdx="0">
    <p:extLst>
      <p:ext uri="{19B8F6BF-5375-455C-9EA6-DF929625EA0E}">
        <p15:presenceInfo xmlns:p15="http://schemas.microsoft.com/office/powerpoint/2012/main" userId="S::girish.jedar@pratian.com::fe45c77b-0fdc-419d-b37e-bfd4aef394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2A1F"/>
    <a:srgbClr val="504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1858E-034A-414C-A70B-4674612B4B26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D457C-F517-4493-A7D8-B6D0C4E9D8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2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fa2d39f_1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fa2d39f_1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8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74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91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A7AF-0D1F-5E4B-B9EF-58D685BAEB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1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f3fa2d39f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f3fa2d39f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98097" y="511301"/>
            <a:ext cx="7195804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E36C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15986" y="1595535"/>
            <a:ext cx="5211445" cy="3515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969007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518647" y="0"/>
            <a:ext cx="1633727" cy="794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1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1112" y="1593470"/>
            <a:ext cx="7309774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691" y="1351280"/>
            <a:ext cx="10610850" cy="183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11438" y="6635616"/>
            <a:ext cx="2634615" cy="18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t>© </a:t>
            </a:r>
            <a:r>
              <a:rPr spc="-10"/>
              <a:t>Pratian Technologies </a:t>
            </a:r>
            <a:r>
              <a:t>(India) </a:t>
            </a:r>
            <a:r>
              <a:rPr spc="-10"/>
              <a:t>Pvt. Ltd,</a:t>
            </a:r>
            <a:r>
              <a:rPr spc="35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523F70-3AE5-DC80-4F03-B663D8C193C0}"/>
              </a:ext>
            </a:extLst>
          </p:cNvPr>
          <p:cNvSpPr/>
          <p:nvPr/>
        </p:nvSpPr>
        <p:spPr>
          <a:xfrm>
            <a:off x="58993" y="61301"/>
            <a:ext cx="1573162" cy="449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13295" y="2273179"/>
            <a:ext cx="9678703" cy="1505654"/>
          </a:xfrm>
          <a:prstGeom prst="rect">
            <a:avLst/>
          </a:prstGeom>
          <a:solidFill>
            <a:srgbClr val="322A1F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IN" sz="4800" i="1" dirty="0">
                <a:solidFill>
                  <a:schemeClr val="bg1">
                    <a:lumMod val="85000"/>
                  </a:schemeClr>
                </a:solidFill>
              </a:rPr>
              <a:t>ROS - POWER BI  </a:t>
            </a:r>
            <a:endParaRPr sz="48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965291" y="3778833"/>
            <a:ext cx="7226709" cy="773502"/>
          </a:xfrm>
          <a:prstGeom prst="rect">
            <a:avLst/>
          </a:prstGeom>
          <a:solidFill>
            <a:srgbClr val="322A1F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rtl="0">
              <a:lnSpc>
                <a:spcPct val="150000"/>
              </a:lnSpc>
            </a:pPr>
            <a:r>
              <a:rPr lang="en-IN" sz="2400" dirty="0">
                <a:solidFill>
                  <a:schemeClr val="bg1">
                    <a:lumMod val="85000"/>
                  </a:schemeClr>
                </a:solidFill>
              </a:rPr>
              <a:t>PROJECT PRESENTATION</a:t>
            </a:r>
            <a:endParaRPr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bk object 16">
            <a:extLst>
              <a:ext uri="{FF2B5EF4-FFF2-40B4-BE49-F238E27FC236}">
                <a16:creationId xmlns:a16="http://schemas.microsoft.com/office/drawing/2014/main" id="{CAA92233-0D2C-49D9-B28E-C00820E99484}"/>
              </a:ext>
            </a:extLst>
          </p:cNvPr>
          <p:cNvSpPr/>
          <p:nvPr/>
        </p:nvSpPr>
        <p:spPr>
          <a:xfrm>
            <a:off x="58994" y="176553"/>
            <a:ext cx="1551928" cy="298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7" name="Picture 6" descr="Alchemy Solutions">
            <a:extLst>
              <a:ext uri="{FF2B5EF4-FFF2-40B4-BE49-F238E27FC236}">
                <a16:creationId xmlns:a16="http://schemas.microsoft.com/office/drawing/2014/main" id="{36599D3A-10C7-9BE4-8E02-5CC192EBA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706" y="64627"/>
            <a:ext cx="1226011" cy="6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34ECE3E2-7356-44B4-4D9B-8820D6561C5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8043" y="0"/>
            <a:ext cx="1872500" cy="7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B84C8-04FC-49A8-8AC7-7C4CFE05CD89}"/>
              </a:ext>
            </a:extLst>
          </p:cNvPr>
          <p:cNvSpPr txBox="1"/>
          <p:nvPr/>
        </p:nvSpPr>
        <p:spPr>
          <a:xfrm>
            <a:off x="4576183" y="0"/>
            <a:ext cx="4799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cs typeface="Calibri"/>
              </a:rPr>
              <a:t>DATA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F8E34-6431-446F-9648-4C34A00F2816}"/>
              </a:ext>
            </a:extLst>
          </p:cNvPr>
          <p:cNvSpPr txBox="1"/>
          <p:nvPr/>
        </p:nvSpPr>
        <p:spPr>
          <a:xfrm>
            <a:off x="6339472" y="854087"/>
            <a:ext cx="43016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cs typeface="Calibri"/>
            </a:endParaRPr>
          </a:p>
          <a:p>
            <a:endParaRPr lang="en-US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90BD6-A5E0-4461-B89C-B748E6BBDB88}"/>
              </a:ext>
            </a:extLst>
          </p:cNvPr>
          <p:cNvSpPr txBox="1"/>
          <p:nvPr/>
        </p:nvSpPr>
        <p:spPr>
          <a:xfrm>
            <a:off x="1595252" y="248293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Segoe UI"/>
              <a:cs typeface="Segoe UI"/>
            </a:endParaRPr>
          </a:p>
          <a:p>
            <a:endParaRPr lang="en-US" sz="1400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83133A-3009-C35A-9E87-D53577755AAC}"/>
              </a:ext>
            </a:extLst>
          </p:cNvPr>
          <p:cNvSpPr/>
          <p:nvPr/>
        </p:nvSpPr>
        <p:spPr>
          <a:xfrm>
            <a:off x="4819365" y="744134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25">
            <a:extLst>
              <a:ext uri="{FF2B5EF4-FFF2-40B4-BE49-F238E27FC236}">
                <a16:creationId xmlns:a16="http://schemas.microsoft.com/office/drawing/2014/main" id="{9E4B8E84-4C1E-50DA-3C5B-67E642BA0E94}"/>
              </a:ext>
            </a:extLst>
          </p:cNvPr>
          <p:cNvSpPr/>
          <p:nvPr/>
        </p:nvSpPr>
        <p:spPr>
          <a:xfrm>
            <a:off x="4821760" y="1195420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alibri" panose="020F0502020204030204"/>
              </a:rPr>
              <a:t>DATA SETS</a:t>
            </a:r>
            <a:endParaRPr lang="en-US" sz="15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D1DEB-8C82-8955-D929-5491FB8A60CC}"/>
              </a:ext>
            </a:extLst>
          </p:cNvPr>
          <p:cNvSpPr txBox="1"/>
          <p:nvPr/>
        </p:nvSpPr>
        <p:spPr>
          <a:xfrm>
            <a:off x="5313021" y="807908"/>
            <a:ext cx="427647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727F-A0FB-CA09-AE3A-FA6177AFD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" t="28440" r="10887" b="11747"/>
          <a:stretch/>
        </p:blipFill>
        <p:spPr>
          <a:xfrm>
            <a:off x="511277" y="1708175"/>
            <a:ext cx="5142272" cy="233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F57A-A463-CF10-57A5-7D320354B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" t="28234" r="1371" b="26308"/>
          <a:stretch/>
        </p:blipFill>
        <p:spPr>
          <a:xfrm>
            <a:off x="511277" y="4176840"/>
            <a:ext cx="5142272" cy="2159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88AE35-3689-FD9D-BD09-A5B817A77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" t="26510" r="50644" b="11782"/>
          <a:stretch/>
        </p:blipFill>
        <p:spPr>
          <a:xfrm>
            <a:off x="5740668" y="1708174"/>
            <a:ext cx="5940055" cy="2146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787AD6-813B-19C0-89B9-B19789FF16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" t="25958" r="23710" b="11781"/>
          <a:stretch/>
        </p:blipFill>
        <p:spPr>
          <a:xfrm>
            <a:off x="5740668" y="3936421"/>
            <a:ext cx="5940055" cy="24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9551C-DF3D-48A4-8403-A075C1EBACAC}"/>
              </a:ext>
            </a:extLst>
          </p:cNvPr>
          <p:cNvSpPr txBox="1"/>
          <p:nvPr/>
        </p:nvSpPr>
        <p:spPr>
          <a:xfrm>
            <a:off x="3696419" y="0"/>
            <a:ext cx="4799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cs typeface="Calibri"/>
              </a:rPr>
              <a:t>DATA DICTIONARY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E6BBE-4510-4C8D-8504-ABBADFB4A678}"/>
              </a:ext>
            </a:extLst>
          </p:cNvPr>
          <p:cNvSpPr txBox="1"/>
          <p:nvPr/>
        </p:nvSpPr>
        <p:spPr>
          <a:xfrm>
            <a:off x="6927944" y="1173025"/>
            <a:ext cx="3608437" cy="123110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endParaRPr lang="en-IN" sz="2400" b="1"/>
          </a:p>
          <a:p>
            <a:endParaRPr lang="en-IN" sz="2400" b="1"/>
          </a:p>
          <a:p>
            <a:pPr marL="342891" indent="-342891">
              <a:buFont typeface="+mj-lt"/>
              <a:buAutoNum type="arabicPeriod"/>
            </a:pPr>
            <a:endParaRPr lang="en-IN" sz="2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3E4DB-AE7F-BE16-084D-93739CD4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" t="28531" r="10807" b="11972"/>
          <a:stretch/>
        </p:blipFill>
        <p:spPr>
          <a:xfrm>
            <a:off x="550606" y="747252"/>
            <a:ext cx="10982633" cy="55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9551C-DF3D-48A4-8403-A075C1EBACAC}"/>
              </a:ext>
            </a:extLst>
          </p:cNvPr>
          <p:cNvSpPr txBox="1"/>
          <p:nvPr/>
        </p:nvSpPr>
        <p:spPr>
          <a:xfrm>
            <a:off x="3696419" y="0"/>
            <a:ext cx="4799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cs typeface="Calibri"/>
              </a:rPr>
              <a:t>DATA ANOMALIES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E6BBE-4510-4C8D-8504-ABBADFB4A678}"/>
              </a:ext>
            </a:extLst>
          </p:cNvPr>
          <p:cNvSpPr txBox="1"/>
          <p:nvPr/>
        </p:nvSpPr>
        <p:spPr>
          <a:xfrm>
            <a:off x="6927944" y="1173025"/>
            <a:ext cx="3608437" cy="123110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endParaRPr lang="en-IN" sz="2400" b="1"/>
          </a:p>
          <a:p>
            <a:endParaRPr lang="en-IN" sz="2400" b="1"/>
          </a:p>
          <a:p>
            <a:pPr marL="342891" indent="-342891">
              <a:buFont typeface="+mj-lt"/>
              <a:buAutoNum type="arabicPeriod"/>
            </a:pPr>
            <a:endParaRPr lang="en-IN" sz="2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0B433-A586-2216-11CF-A7539235E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27813" r="1533" b="26021"/>
          <a:stretch/>
        </p:blipFill>
        <p:spPr>
          <a:xfrm>
            <a:off x="255638" y="1081548"/>
            <a:ext cx="11749549" cy="49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1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B84C8-04FC-49A8-8AC7-7C4CFE05CD89}"/>
              </a:ext>
            </a:extLst>
          </p:cNvPr>
          <p:cNvSpPr txBox="1"/>
          <p:nvPr/>
        </p:nvSpPr>
        <p:spPr>
          <a:xfrm>
            <a:off x="4178710" y="521354"/>
            <a:ext cx="38935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cs typeface="Calibri"/>
              </a:rPr>
              <a:t>   DATABASE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F5302-2B65-ABB9-1865-E9AB69603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" t="19068" r="20726" b="17563"/>
          <a:stretch/>
        </p:blipFill>
        <p:spPr>
          <a:xfrm>
            <a:off x="1017637" y="1268361"/>
            <a:ext cx="9687224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7" y="51121"/>
            <a:ext cx="2171700" cy="451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989" y="0"/>
            <a:ext cx="1505446" cy="6952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6641" y="0"/>
            <a:ext cx="2594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</a:rPr>
              <a:t>DATA GENERATION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170BBF-1824-84CD-F04F-ABC7DA8F918D}"/>
              </a:ext>
            </a:extLst>
          </p:cNvPr>
          <p:cNvSpPr/>
          <p:nvPr/>
        </p:nvSpPr>
        <p:spPr>
          <a:xfrm>
            <a:off x="267968" y="1322813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: Rounded Corners 25">
            <a:extLst>
              <a:ext uri="{FF2B5EF4-FFF2-40B4-BE49-F238E27FC236}">
                <a16:creationId xmlns:a16="http://schemas.microsoft.com/office/drawing/2014/main" id="{78678194-C260-B5B7-33AC-BEEE0DDA27B5}"/>
              </a:ext>
            </a:extLst>
          </p:cNvPr>
          <p:cNvSpPr/>
          <p:nvPr/>
        </p:nvSpPr>
        <p:spPr>
          <a:xfrm>
            <a:off x="270363" y="1774099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RESTAURANTS</a:t>
            </a:r>
            <a:endParaRPr 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110BF-41C1-4920-2F56-1B59E6ECA797}"/>
              </a:ext>
            </a:extLst>
          </p:cNvPr>
          <p:cNvSpPr txBox="1"/>
          <p:nvPr/>
        </p:nvSpPr>
        <p:spPr>
          <a:xfrm>
            <a:off x="644428" y="1386587"/>
            <a:ext cx="77674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150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E0DED-7CEE-7076-B30A-179E614EE82F}"/>
              </a:ext>
            </a:extLst>
          </p:cNvPr>
          <p:cNvSpPr/>
          <p:nvPr/>
        </p:nvSpPr>
        <p:spPr>
          <a:xfrm>
            <a:off x="241061" y="2517389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5EA27D00-4E95-3197-7806-8E2F2D99F327}"/>
              </a:ext>
            </a:extLst>
          </p:cNvPr>
          <p:cNvSpPr/>
          <p:nvPr/>
        </p:nvSpPr>
        <p:spPr>
          <a:xfrm>
            <a:off x="243456" y="2968675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USERS</a:t>
            </a:r>
            <a:endParaRPr 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5F8B4-503F-6551-FA95-5BA73CBA8F46}"/>
              </a:ext>
            </a:extLst>
          </p:cNvPr>
          <p:cNvSpPr txBox="1"/>
          <p:nvPr/>
        </p:nvSpPr>
        <p:spPr>
          <a:xfrm>
            <a:off x="679344" y="2569961"/>
            <a:ext cx="645936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750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DB14C-528A-201D-B321-C421BB2AED9C}"/>
              </a:ext>
            </a:extLst>
          </p:cNvPr>
          <p:cNvSpPr/>
          <p:nvPr/>
        </p:nvSpPr>
        <p:spPr>
          <a:xfrm>
            <a:off x="254677" y="3931402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AEEBC80A-2AC1-6EC8-7B26-31C3E842055F}"/>
              </a:ext>
            </a:extLst>
          </p:cNvPr>
          <p:cNvSpPr/>
          <p:nvPr/>
        </p:nvSpPr>
        <p:spPr>
          <a:xfrm>
            <a:off x="257072" y="4382688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CASHUPS</a:t>
            </a:r>
            <a:endParaRPr 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8A92A-C04E-FC91-B82C-AA8F6265DE99}"/>
              </a:ext>
            </a:extLst>
          </p:cNvPr>
          <p:cNvSpPr txBox="1"/>
          <p:nvPr/>
        </p:nvSpPr>
        <p:spPr>
          <a:xfrm>
            <a:off x="458878" y="3990273"/>
            <a:ext cx="114133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100000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20BEB7-FE28-29E3-7DAB-1E04C43F3B34}"/>
              </a:ext>
            </a:extLst>
          </p:cNvPr>
          <p:cNvSpPr/>
          <p:nvPr/>
        </p:nvSpPr>
        <p:spPr>
          <a:xfrm>
            <a:off x="241061" y="5396417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: Rounded Corners 25">
            <a:extLst>
              <a:ext uri="{FF2B5EF4-FFF2-40B4-BE49-F238E27FC236}">
                <a16:creationId xmlns:a16="http://schemas.microsoft.com/office/drawing/2014/main" id="{97221CE7-98BF-A1E3-A377-B7503C89D268}"/>
              </a:ext>
            </a:extLst>
          </p:cNvPr>
          <p:cNvSpPr/>
          <p:nvPr/>
        </p:nvSpPr>
        <p:spPr>
          <a:xfrm>
            <a:off x="243456" y="5847703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BANKING</a:t>
            </a:r>
            <a:endParaRPr 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4BEAC-353E-35FE-4623-7611356DCE49}"/>
              </a:ext>
            </a:extLst>
          </p:cNvPr>
          <p:cNvSpPr txBox="1"/>
          <p:nvPr/>
        </p:nvSpPr>
        <p:spPr>
          <a:xfrm>
            <a:off x="679344" y="5467647"/>
            <a:ext cx="673168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118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3B9847-5DC2-598A-F1D2-89650B4559D9}"/>
              </a:ext>
            </a:extLst>
          </p:cNvPr>
          <p:cNvSpPr txBox="1"/>
          <p:nvPr/>
        </p:nvSpPr>
        <p:spPr>
          <a:xfrm>
            <a:off x="6851131" y="651431"/>
            <a:ext cx="3749858" cy="2092881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TECHNIQUES</a:t>
            </a:r>
          </a:p>
          <a:p>
            <a:endParaRPr lang="en-IN" sz="16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RANDBETWEEN</a:t>
            </a: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CHOOSE</a:t>
            </a: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RAND</a:t>
            </a: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PROPER</a:t>
            </a: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GOOGLE</a:t>
            </a:r>
          </a:p>
          <a:p>
            <a:pPr marL="457200" indent="-457200">
              <a:buAutoNum type="arabicPeriod"/>
            </a:pPr>
            <a:r>
              <a:rPr lang="en-IN" sz="1600" b="1" dirty="0">
                <a:solidFill>
                  <a:schemeClr val="bg1"/>
                </a:solidFill>
              </a:rPr>
              <a:t>REPLACE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1B5D6D-AA35-C680-060B-7520483F3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4" t="27097" r="22984" b="11542"/>
          <a:stretch/>
        </p:blipFill>
        <p:spPr>
          <a:xfrm>
            <a:off x="1969720" y="651431"/>
            <a:ext cx="4767781" cy="2625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8CB33D-EBA9-1301-6D65-D91EFDA62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9" t="25978" r="23790" b="11827"/>
          <a:stretch/>
        </p:blipFill>
        <p:spPr>
          <a:xfrm>
            <a:off x="1969721" y="3440092"/>
            <a:ext cx="4767782" cy="276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28EC4C-0BCB-EDD9-DC9B-A85AFC1E9A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" t="27097" r="50785" b="12115"/>
          <a:stretch/>
        </p:blipFill>
        <p:spPr>
          <a:xfrm>
            <a:off x="6912077" y="2841145"/>
            <a:ext cx="4375355" cy="33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0903" y="360841"/>
            <a:ext cx="3769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ANALYTICS FOR ROS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" y="155133"/>
            <a:ext cx="1978269" cy="411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70" y="-5945"/>
            <a:ext cx="1505446" cy="695264"/>
          </a:xfrm>
          <a:prstGeom prst="rect">
            <a:avLst/>
          </a:prstGeom>
        </p:spPr>
      </p:pic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D4DE6324-7823-42D4-847F-86D0BB686CCF}"/>
              </a:ext>
            </a:extLst>
          </p:cNvPr>
          <p:cNvSpPr/>
          <p:nvPr/>
        </p:nvSpPr>
        <p:spPr>
          <a:xfrm>
            <a:off x="873818" y="2019215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: Rounded Corners 25">
            <a:extLst>
              <a:ext uri="{FF2B5EF4-FFF2-40B4-BE49-F238E27FC236}">
                <a16:creationId xmlns:a16="http://schemas.microsoft.com/office/drawing/2014/main" id="{2261C8B9-78BD-4791-8EBB-F0692DB912F1}"/>
              </a:ext>
            </a:extLst>
          </p:cNvPr>
          <p:cNvSpPr/>
          <p:nvPr/>
        </p:nvSpPr>
        <p:spPr>
          <a:xfrm>
            <a:off x="876213" y="2470501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500" b="1" dirty="0">
                <a:solidFill>
                  <a:schemeClr val="tx1"/>
                </a:solidFill>
                <a:latin typeface="Calibri" panose="020F0502020204030204"/>
              </a:rPr>
              <a:t>ENTITIES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E0747-A978-476F-BB15-39EF089E5E49}"/>
              </a:ext>
            </a:extLst>
          </p:cNvPr>
          <p:cNvSpPr txBox="1"/>
          <p:nvPr/>
        </p:nvSpPr>
        <p:spPr>
          <a:xfrm>
            <a:off x="1413239" y="2045736"/>
            <a:ext cx="427647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20</a:t>
            </a:r>
          </a:p>
        </p:txBody>
      </p:sp>
      <p:sp>
        <p:nvSpPr>
          <p:cNvPr id="17" name="Rectangle: Rounded Corners 40">
            <a:extLst>
              <a:ext uri="{FF2B5EF4-FFF2-40B4-BE49-F238E27FC236}">
                <a16:creationId xmlns:a16="http://schemas.microsoft.com/office/drawing/2014/main" id="{A890A30B-3242-46D2-8C7D-4A93EE6CE5CD}"/>
              </a:ext>
            </a:extLst>
          </p:cNvPr>
          <p:cNvSpPr/>
          <p:nvPr/>
        </p:nvSpPr>
        <p:spPr>
          <a:xfrm>
            <a:off x="873818" y="4626686"/>
            <a:ext cx="1506491" cy="663606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prstClr val="black"/>
                </a:solidFill>
                <a:cs typeface="Calibri"/>
              </a:rPr>
              <a:t>7</a:t>
            </a:r>
          </a:p>
        </p:txBody>
      </p:sp>
      <p:sp>
        <p:nvSpPr>
          <p:cNvPr id="18" name="Rectangle: Rounded Corners 25">
            <a:extLst>
              <a:ext uri="{FF2B5EF4-FFF2-40B4-BE49-F238E27FC236}">
                <a16:creationId xmlns:a16="http://schemas.microsoft.com/office/drawing/2014/main" id="{7CB03B5A-4F4A-43A2-AD12-6FB36E7F6ED1}"/>
              </a:ext>
            </a:extLst>
          </p:cNvPr>
          <p:cNvSpPr/>
          <p:nvPr/>
        </p:nvSpPr>
        <p:spPr>
          <a:xfrm>
            <a:off x="873818" y="5102811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114" y="1303618"/>
            <a:ext cx="8787655" cy="49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" y="68976"/>
            <a:ext cx="1869297" cy="45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43" y="-52835"/>
            <a:ext cx="1505446" cy="69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73BC3-3DFA-2373-5CB5-B53514DFE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6" t="18495" r="17581" b="12831"/>
          <a:stretch/>
        </p:blipFill>
        <p:spPr>
          <a:xfrm>
            <a:off x="749080" y="642429"/>
            <a:ext cx="10536523" cy="58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8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" y="68976"/>
            <a:ext cx="1869297" cy="45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43" y="-52835"/>
            <a:ext cx="1505446" cy="69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D9052-3A1F-457D-6447-5549D1CE5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8" t="18495" r="17339" b="13262"/>
          <a:stretch/>
        </p:blipFill>
        <p:spPr>
          <a:xfrm>
            <a:off x="6214021" y="1182330"/>
            <a:ext cx="5742102" cy="4493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04AAB-CC81-781E-B718-F82A5E636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29" t="18495" r="17339" b="12401"/>
          <a:stretch/>
        </p:blipFill>
        <p:spPr>
          <a:xfrm>
            <a:off x="226078" y="1182329"/>
            <a:ext cx="5742102" cy="449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" y="68976"/>
            <a:ext cx="1869297" cy="45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43" y="-52835"/>
            <a:ext cx="1505446" cy="69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B887F-3221-7457-F431-4766F679D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7" t="18495" r="17580" b="12831"/>
          <a:stretch/>
        </p:blipFill>
        <p:spPr>
          <a:xfrm>
            <a:off x="865238" y="642429"/>
            <a:ext cx="10461524" cy="58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1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" y="68976"/>
            <a:ext cx="1869297" cy="45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43" y="-52835"/>
            <a:ext cx="1505446" cy="69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473DB-6D55-6D41-6BB0-B19DC454A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7" t="18638" r="17580" b="12688"/>
          <a:stretch/>
        </p:blipFill>
        <p:spPr>
          <a:xfrm>
            <a:off x="151899" y="1074174"/>
            <a:ext cx="5768439" cy="4639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433F8-8940-1CFB-62A0-748119AAB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18638" r="17662" b="12688"/>
          <a:stretch/>
        </p:blipFill>
        <p:spPr>
          <a:xfrm>
            <a:off x="6184489" y="1074173"/>
            <a:ext cx="5855611" cy="46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4C0475-4BEC-49BA-8831-21CA938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485" y="452284"/>
            <a:ext cx="5514975" cy="523875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Product Sans"/>
              </a:rPr>
              <a:t>PROJECT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BF153-C897-47AD-98A4-616797070647}"/>
              </a:ext>
            </a:extLst>
          </p:cNvPr>
          <p:cNvSpPr txBox="1"/>
          <p:nvPr/>
        </p:nvSpPr>
        <p:spPr>
          <a:xfrm>
            <a:off x="435300" y="1505396"/>
            <a:ext cx="4156364" cy="4216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u="sng" dirty="0">
                <a:solidFill>
                  <a:schemeClr val="bg1">
                    <a:lumMod val="95000"/>
                  </a:schemeClr>
                </a:solidFill>
              </a:rPr>
              <a:t>ROS – Restaurant One Solution</a:t>
            </a:r>
          </a:p>
          <a:p>
            <a:endParaRPr lang="en-IN" sz="2400" b="1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  <a:tabLst>
                <a:tab pos="-255905" algn="l"/>
              </a:tabLst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ROS is a software designed to boost a restaurant’s productivity.</a:t>
            </a:r>
          </a:p>
          <a:p>
            <a:pPr marL="457200" indent="-457200">
              <a:buFont typeface="+mj-lt"/>
              <a:buAutoNum type="arabicPeriod"/>
              <a:tabLst>
                <a:tab pos="-255905" algn="l"/>
              </a:tabLst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unlock profit by eliminating errors and automating fresh operational processes. </a:t>
            </a:r>
          </a:p>
          <a:p>
            <a:pPr marL="457200" indent="-457200">
              <a:buFont typeface="+mj-lt"/>
              <a:buAutoNum type="arabicPeriod"/>
              <a:tabLst>
                <a:tab pos="-255905" algn="l"/>
              </a:tabLs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A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ccounting, cash management, personnel management, inventory management, or delivery services reconciliations.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ea typeface="+mn-lt"/>
              <a:cs typeface="+mn-l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3C95ED3-4642-47E6-AB28-7D1360493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9033" y="1136771"/>
            <a:ext cx="7305367" cy="51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2112A-A1A5-C175-A592-04A321FBB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 t="18495" r="17419" b="12688"/>
          <a:stretch/>
        </p:blipFill>
        <p:spPr>
          <a:xfrm>
            <a:off x="820994" y="699257"/>
            <a:ext cx="10550012" cy="59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B84C8-04FC-49A8-8AC7-7C4CFE05CD89}"/>
              </a:ext>
            </a:extLst>
          </p:cNvPr>
          <p:cNvSpPr txBox="1"/>
          <p:nvPr/>
        </p:nvSpPr>
        <p:spPr>
          <a:xfrm>
            <a:off x="2840182" y="521110"/>
            <a:ext cx="65116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  <a:cs typeface="Calibri"/>
              </a:rPr>
              <a:t>OUR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1D61C-188A-C3A7-2013-4C231ADD867D}"/>
              </a:ext>
            </a:extLst>
          </p:cNvPr>
          <p:cNvSpPr txBox="1"/>
          <p:nvPr/>
        </p:nvSpPr>
        <p:spPr>
          <a:xfrm>
            <a:off x="4770431" y="1770850"/>
            <a:ext cx="2651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1">
                    <a:lumMod val="95000"/>
                  </a:schemeClr>
                </a:solidFill>
              </a:rPr>
              <a:t>Akshay Kamal V     </a:t>
            </a:r>
          </a:p>
          <a:p>
            <a:r>
              <a:rPr lang="en-IN" sz="2400" i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IN" sz="2400" i="1" dirty="0">
                <a:solidFill>
                  <a:schemeClr val="bg1">
                    <a:lumMod val="95000"/>
                  </a:schemeClr>
                </a:solidFill>
              </a:rPr>
              <a:t>Chadaram Dinesh</a:t>
            </a:r>
          </a:p>
          <a:p>
            <a:endParaRPr lang="en-IN" sz="2400" i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i="1" dirty="0">
                <a:solidFill>
                  <a:schemeClr val="bg1">
                    <a:lumMod val="95000"/>
                  </a:schemeClr>
                </a:solidFill>
              </a:rPr>
              <a:t>Shreyansh Shourya</a:t>
            </a:r>
          </a:p>
          <a:p>
            <a:endParaRPr lang="en-IN" sz="2400" i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i="1" dirty="0">
                <a:solidFill>
                  <a:schemeClr val="bg1">
                    <a:lumMod val="95000"/>
                  </a:schemeClr>
                </a:solidFill>
              </a:rPr>
              <a:t>Katikala Vamsi</a:t>
            </a:r>
          </a:p>
        </p:txBody>
      </p:sp>
    </p:spTree>
    <p:extLst>
      <p:ext uri="{BB962C8B-B14F-4D97-AF65-F5344CB8AC3E}">
        <p14:creationId xmlns:p14="http://schemas.microsoft.com/office/powerpoint/2010/main" val="180125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B84C8-04FC-49A8-8AC7-7C4CFE05CD89}"/>
              </a:ext>
            </a:extLst>
          </p:cNvPr>
          <p:cNvSpPr txBox="1"/>
          <p:nvPr/>
        </p:nvSpPr>
        <p:spPr>
          <a:xfrm>
            <a:off x="2762417" y="2844225"/>
            <a:ext cx="65116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cs typeface="Calibri"/>
              </a:rPr>
              <a:t>OUR EXPERIENCE</a:t>
            </a:r>
          </a:p>
        </p:txBody>
      </p:sp>
    </p:spTree>
    <p:extLst>
      <p:ext uri="{BB962C8B-B14F-4D97-AF65-F5344CB8AC3E}">
        <p14:creationId xmlns:p14="http://schemas.microsoft.com/office/powerpoint/2010/main" val="247549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9906" y="1333500"/>
            <a:ext cx="6753605" cy="419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8567" y="3251188"/>
            <a:ext cx="39160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b="0" spc="-3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340">
                <a:solidFill>
                  <a:srgbClr val="FFFFFF"/>
                </a:solidFill>
                <a:latin typeface="Arial"/>
                <a:cs typeface="Arial"/>
              </a:rPr>
              <a:t>You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291" y="6596040"/>
            <a:ext cx="2634615" cy="1854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050">
                <a:solidFill>
                  <a:srgbClr val="7D7D7D"/>
                </a:solidFill>
                <a:latin typeface="Lato"/>
                <a:cs typeface="Lato"/>
              </a:rPr>
              <a:t>© </a:t>
            </a:r>
            <a:r>
              <a:rPr sz="1050" spc="-10">
                <a:solidFill>
                  <a:srgbClr val="7D7D7D"/>
                </a:solidFill>
                <a:latin typeface="Lato"/>
                <a:cs typeface="Lato"/>
              </a:rPr>
              <a:t>Pratian Technologies </a:t>
            </a:r>
            <a:r>
              <a:rPr sz="1050">
                <a:solidFill>
                  <a:srgbClr val="7D7D7D"/>
                </a:solidFill>
                <a:latin typeface="Lato"/>
                <a:cs typeface="Lato"/>
              </a:rPr>
              <a:t>(India) </a:t>
            </a:r>
            <a:r>
              <a:rPr sz="1050" spc="-10">
                <a:solidFill>
                  <a:srgbClr val="7D7D7D"/>
                </a:solidFill>
                <a:latin typeface="Lato"/>
                <a:cs typeface="Lato"/>
              </a:rPr>
              <a:t>Pvt. Ltd,</a:t>
            </a:r>
            <a:r>
              <a:rPr sz="1050" spc="35">
                <a:solidFill>
                  <a:srgbClr val="7D7D7D"/>
                </a:solidFill>
                <a:latin typeface="Lato"/>
                <a:cs typeface="Lato"/>
              </a:rPr>
              <a:t> </a:t>
            </a:r>
            <a:r>
              <a:rPr sz="1050">
                <a:solidFill>
                  <a:srgbClr val="7D7D7D"/>
                </a:solidFill>
                <a:latin typeface="Lato"/>
                <a:cs typeface="Lato"/>
              </a:rPr>
              <a:t>2020</a:t>
            </a:r>
            <a:endParaRPr sz="105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4C0475-4BEC-49BA-8831-21CA938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75" y="0"/>
            <a:ext cx="5514975" cy="523875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Product Sans"/>
              </a:rPr>
              <a:t>BUSINESS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3EB74-8684-A554-74D5-920F679D2CEC}"/>
              </a:ext>
            </a:extLst>
          </p:cNvPr>
          <p:cNvSpPr txBox="1"/>
          <p:nvPr/>
        </p:nvSpPr>
        <p:spPr>
          <a:xfrm>
            <a:off x="320952" y="1481658"/>
            <a:ext cx="34546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ACCOUNTING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HR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INVENTORY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FORECASTING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ADMINISTRATION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REPORTS AND DASHBOARDS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629F9-0A0C-610C-6112-0F2AA260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4" r="27183" b="3"/>
          <a:stretch/>
        </p:blipFill>
        <p:spPr>
          <a:xfrm>
            <a:off x="3533775" y="757056"/>
            <a:ext cx="4263206" cy="2090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C54CA-EF27-E667-49BD-0232C61BC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04" r="1" b="1"/>
          <a:stretch/>
        </p:blipFill>
        <p:spPr>
          <a:xfrm>
            <a:off x="3533774" y="3571740"/>
            <a:ext cx="4263205" cy="2442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2802D-495F-B4F4-52AD-9CEF4B75D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59" r="9447" b="1"/>
          <a:stretch/>
        </p:blipFill>
        <p:spPr>
          <a:xfrm>
            <a:off x="7905135" y="3571740"/>
            <a:ext cx="4163908" cy="244297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5CC1847D-369C-77F9-75D9-934B5CEAEB8C}"/>
              </a:ext>
            </a:extLst>
          </p:cNvPr>
          <p:cNvSpPr txBox="1">
            <a:spLocks/>
          </p:cNvSpPr>
          <p:nvPr/>
        </p:nvSpPr>
        <p:spPr>
          <a:xfrm>
            <a:off x="4374239" y="2959301"/>
            <a:ext cx="6953636" cy="653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387A8-0C5D-1715-F709-CE5E65D6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03" r="16655"/>
          <a:stretch/>
        </p:blipFill>
        <p:spPr>
          <a:xfrm>
            <a:off x="7905135" y="757056"/>
            <a:ext cx="4187568" cy="20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AC684-DA8B-4EA2-9BB2-B65E0840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20" y="1198879"/>
            <a:ext cx="4368602" cy="1101649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AGENDA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E319E-BEE4-4840-8EDF-F3CA3CFE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20" y="2533463"/>
            <a:ext cx="4243589" cy="3836857"/>
          </a:xfrm>
        </p:spPr>
        <p:txBody>
          <a:bodyPr wrap="square" lIns="0" tIns="0" rIns="0" bIns="0" anchor="t">
            <a:normAutofit fontScale="70000" lnSpcReduction="2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Goals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Project Requirements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Business Modules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Delivery in Numbers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Project Requirements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Tech Stack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Key Highlights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Data Sets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Data Anomalies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Data Dictionary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DB Design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Data Generation Techniques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Visualizations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Q n A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846AB-38E6-48D9-A33A-461B07E1F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151"/>
          <a:stretch/>
        </p:blipFill>
        <p:spPr>
          <a:xfrm>
            <a:off x="5311702" y="14387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3C1C9D06-C408-49C4-93C6-63E4C6B05B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901" y="-65298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6C6A3CE8-97DF-48DF-AC70-76043E429B90}"/>
              </a:ext>
            </a:extLst>
          </p:cNvPr>
          <p:cNvSpPr/>
          <p:nvPr/>
        </p:nvSpPr>
        <p:spPr>
          <a:xfrm>
            <a:off x="2" y="0"/>
            <a:ext cx="1969007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12" name="Picture 11" descr="Alchemy Solutions">
            <a:extLst>
              <a:ext uri="{FF2B5EF4-FFF2-40B4-BE49-F238E27FC236}">
                <a16:creationId xmlns:a16="http://schemas.microsoft.com/office/drawing/2014/main" id="{F373E1E3-AB92-69EE-D0AF-C1BB4DBE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43" y="82721"/>
            <a:ext cx="1226011" cy="6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DBF153-C897-47AD-98A4-616797070647}"/>
              </a:ext>
            </a:extLst>
          </p:cNvPr>
          <p:cNvSpPr txBox="1"/>
          <p:nvPr/>
        </p:nvSpPr>
        <p:spPr>
          <a:xfrm>
            <a:off x="3131523" y="103257"/>
            <a:ext cx="5928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00B0F0"/>
                </a:solidFill>
              </a:rPr>
              <a:t>GOALS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FED7E1-5C74-4310-8218-BCC2BC31E5BF}"/>
              </a:ext>
            </a:extLst>
          </p:cNvPr>
          <p:cNvSpPr txBox="1">
            <a:spLocks/>
          </p:cNvSpPr>
          <p:nvPr/>
        </p:nvSpPr>
        <p:spPr>
          <a:xfrm>
            <a:off x="452059" y="1713882"/>
            <a:ext cx="5129414" cy="3556939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MIGRATE 100% DATA SUCCESFULLY</a:t>
            </a:r>
          </a:p>
          <a:p>
            <a:pPr>
              <a:spcBef>
                <a:spcPct val="20000"/>
              </a:spcBef>
            </a:pP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100% ACCURACY IN MIGRATION</a:t>
            </a:r>
          </a:p>
          <a:p>
            <a:pPr>
              <a:spcBef>
                <a:spcPct val="20000"/>
              </a:spcBef>
            </a:pP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ENABLE HIGH QUALITY BUSINESS INTELLIGENCE</a:t>
            </a:r>
          </a:p>
          <a:p>
            <a:pPr>
              <a:spcBef>
                <a:spcPct val="20000"/>
              </a:spcBef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EXCEL REPORTS</a:t>
            </a:r>
          </a:p>
          <a:p>
            <a:pPr>
              <a:spcBef>
                <a:spcPct val="20000"/>
              </a:spcBef>
            </a:pPr>
            <a:endParaRPr lang="en-US" sz="2200" b="1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endParaRPr lang="en-US" sz="2200" b="1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AAB63-7DEB-4093-97ED-9EF3ADEBF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7575" r="23147" b="-814"/>
          <a:stretch/>
        </p:blipFill>
        <p:spPr>
          <a:xfrm>
            <a:off x="5923045" y="583904"/>
            <a:ext cx="5816896" cy="5816896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659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mage">
            <a:extLst>
              <a:ext uri="{FF2B5EF4-FFF2-40B4-BE49-F238E27FC236}">
                <a16:creationId xmlns:a16="http://schemas.microsoft.com/office/drawing/2014/main" id="{7D128A07-004F-8E4E-8138-740FA22A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750" y="0"/>
            <a:ext cx="1570250" cy="7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22A97DA4-5B41-4E12-AA3F-0AE15D6EBDD4}"/>
              </a:ext>
            </a:extLst>
          </p:cNvPr>
          <p:cNvSpPr txBox="1">
            <a:spLocks/>
          </p:cNvSpPr>
          <p:nvPr/>
        </p:nvSpPr>
        <p:spPr>
          <a:xfrm>
            <a:off x="3674231" y="952315"/>
            <a:ext cx="4696001" cy="67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srgbClr val="00B0F0"/>
                </a:solidFill>
                <a:latin typeface="Calibri Light" panose="020F0302020204030204"/>
              </a:rPr>
              <a:t>DELIVERY LANDSCAPE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D4278B-310E-473E-8AB9-2512B6D6AC59}"/>
              </a:ext>
            </a:extLst>
          </p:cNvPr>
          <p:cNvGrpSpPr/>
          <p:nvPr/>
        </p:nvGrpSpPr>
        <p:grpSpPr>
          <a:xfrm>
            <a:off x="2304945" y="1770188"/>
            <a:ext cx="4828726" cy="1022746"/>
            <a:chOff x="590911" y="2942269"/>
            <a:chExt cx="4421337" cy="102274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7356D12-A239-4D11-BDCF-A9C349B6B4C5}"/>
                </a:ext>
              </a:extLst>
            </p:cNvPr>
            <p:cNvSpPr/>
            <p:nvPr/>
          </p:nvSpPr>
          <p:spPr>
            <a:xfrm>
              <a:off x="2989218" y="2942269"/>
              <a:ext cx="2023030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F30B8D-1786-43EC-8D20-CECE5D0EE802}"/>
                </a:ext>
              </a:extLst>
            </p:cNvPr>
            <p:cNvSpPr txBox="1"/>
            <p:nvPr/>
          </p:nvSpPr>
          <p:spPr>
            <a:xfrm>
              <a:off x="3211705" y="3164639"/>
              <a:ext cx="1596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latin typeface="Calibri" panose="020F0502020204030204"/>
                </a:rPr>
                <a:t>DATA DICTIONARY</a:t>
              </a:r>
              <a:endParaRPr lang="en-US" sz="2000" dirty="0"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32F6CF-FC14-422A-9F5E-C40696001C59}"/>
                </a:ext>
              </a:extLst>
            </p:cNvPr>
            <p:cNvSpPr/>
            <p:nvPr/>
          </p:nvSpPr>
          <p:spPr>
            <a:xfrm>
              <a:off x="590911" y="2949615"/>
              <a:ext cx="2312671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457EA6-E4DD-482D-AC77-86D127393CF8}"/>
                </a:ext>
              </a:extLst>
            </p:cNvPr>
            <p:cNvSpPr txBox="1"/>
            <p:nvPr/>
          </p:nvSpPr>
          <p:spPr>
            <a:xfrm>
              <a:off x="1291400" y="3164639"/>
              <a:ext cx="89110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219614-FB9F-491A-8EB9-99F689A1A419}"/>
              </a:ext>
            </a:extLst>
          </p:cNvPr>
          <p:cNvGrpSpPr/>
          <p:nvPr/>
        </p:nvGrpSpPr>
        <p:grpSpPr>
          <a:xfrm>
            <a:off x="7110646" y="1770188"/>
            <a:ext cx="2663985" cy="1015400"/>
            <a:chOff x="7738926" y="891938"/>
            <a:chExt cx="2663985" cy="10154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53DB32-B1D2-49B9-9C34-16F0580151FA}"/>
                </a:ext>
              </a:extLst>
            </p:cNvPr>
            <p:cNvSpPr/>
            <p:nvPr/>
          </p:nvSpPr>
          <p:spPr>
            <a:xfrm>
              <a:off x="7886522" y="891938"/>
              <a:ext cx="2380073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4F80D7-3AD5-4071-AD69-97FD230EA509}"/>
                </a:ext>
              </a:extLst>
            </p:cNvPr>
            <p:cNvSpPr txBox="1"/>
            <p:nvPr/>
          </p:nvSpPr>
          <p:spPr>
            <a:xfrm>
              <a:off x="7738926" y="1104815"/>
              <a:ext cx="26639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ANOMALIES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EBA7189-E99B-4C2E-BEE9-9FE536A80EA7}"/>
              </a:ext>
            </a:extLst>
          </p:cNvPr>
          <p:cNvSpPr txBox="1"/>
          <p:nvPr/>
        </p:nvSpPr>
        <p:spPr>
          <a:xfrm>
            <a:off x="10150713" y="4200139"/>
            <a:ext cx="22420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B0326B1E-2C45-4DC6-A562-687D76457750}"/>
              </a:ext>
            </a:extLst>
          </p:cNvPr>
          <p:cNvSpPr txBox="1">
            <a:spLocks/>
          </p:cNvSpPr>
          <p:nvPr/>
        </p:nvSpPr>
        <p:spPr>
          <a:xfrm>
            <a:off x="2617934" y="2646318"/>
            <a:ext cx="4696001" cy="67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kumimoji="0" lang="en-US" sz="66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2" name="bk object 16">
            <a:extLst>
              <a:ext uri="{FF2B5EF4-FFF2-40B4-BE49-F238E27FC236}">
                <a16:creationId xmlns:a16="http://schemas.microsoft.com/office/drawing/2014/main" id="{8FBB6205-AAFD-4784-89E8-11D1E017A9F4}"/>
              </a:ext>
            </a:extLst>
          </p:cNvPr>
          <p:cNvSpPr/>
          <p:nvPr/>
        </p:nvSpPr>
        <p:spPr>
          <a:xfrm>
            <a:off x="2" y="0"/>
            <a:ext cx="1969007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BCCBA5-1A46-BD18-6849-5BAD1DF24AC0}"/>
              </a:ext>
            </a:extLst>
          </p:cNvPr>
          <p:cNvGrpSpPr/>
          <p:nvPr/>
        </p:nvGrpSpPr>
        <p:grpSpPr>
          <a:xfrm>
            <a:off x="1193506" y="2966268"/>
            <a:ext cx="7273376" cy="1022746"/>
            <a:chOff x="590911" y="2942269"/>
            <a:chExt cx="6659737" cy="10227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908BFFA-348D-C648-A554-28506E1174E8}"/>
                </a:ext>
              </a:extLst>
            </p:cNvPr>
            <p:cNvSpPr/>
            <p:nvPr/>
          </p:nvSpPr>
          <p:spPr>
            <a:xfrm>
              <a:off x="2989218" y="2942269"/>
              <a:ext cx="2023030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06918-2C05-B671-287A-4AC55E195A40}"/>
                </a:ext>
              </a:extLst>
            </p:cNvPr>
            <p:cNvSpPr txBox="1"/>
            <p:nvPr/>
          </p:nvSpPr>
          <p:spPr>
            <a:xfrm>
              <a:off x="3188429" y="3164639"/>
              <a:ext cx="1642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latin typeface="Calibri" panose="020F0502020204030204"/>
                  <a:ea typeface="+mn-ea"/>
                  <a:cs typeface="+mn-cs"/>
                </a:rPr>
                <a:t>DATA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GENERATION</a:t>
              </a:r>
              <a:endParaRPr lang="en-US" sz="2000" dirty="0"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2502D2-451C-59C2-C2A3-E3921619660D}"/>
                </a:ext>
              </a:extLst>
            </p:cNvPr>
            <p:cNvSpPr/>
            <p:nvPr/>
          </p:nvSpPr>
          <p:spPr>
            <a:xfrm>
              <a:off x="590911" y="2949615"/>
              <a:ext cx="2312671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43CD8C-BCC3-9DD3-A642-11B34CFF661E}"/>
                </a:ext>
              </a:extLst>
            </p:cNvPr>
            <p:cNvSpPr txBox="1"/>
            <p:nvPr/>
          </p:nvSpPr>
          <p:spPr>
            <a:xfrm>
              <a:off x="944390" y="3164639"/>
              <a:ext cx="1585124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COLLECTION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33D042-526C-C58A-9D55-2F7E7310944F}"/>
                </a:ext>
              </a:extLst>
            </p:cNvPr>
            <p:cNvSpPr/>
            <p:nvPr/>
          </p:nvSpPr>
          <p:spPr>
            <a:xfrm>
              <a:off x="5191674" y="2942269"/>
              <a:ext cx="2058974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CEDD23-BF6F-D6EF-07B9-3415CB8387B7}"/>
                </a:ext>
              </a:extLst>
            </p:cNvPr>
            <p:cNvSpPr txBox="1"/>
            <p:nvPr/>
          </p:nvSpPr>
          <p:spPr>
            <a:xfrm>
              <a:off x="5301914" y="3138039"/>
              <a:ext cx="1762722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latin typeface="Calibri" panose="020F0502020204030204"/>
                  <a:ea typeface="+mn-ea"/>
                  <a:cs typeface="+mn-cs"/>
                </a:rPr>
                <a:t>DATA CONNECTIONS</a:t>
              </a:r>
              <a:endParaRPr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0CF3-97DC-F2DA-9351-7AF90F89AED1}"/>
              </a:ext>
            </a:extLst>
          </p:cNvPr>
          <p:cNvGrpSpPr/>
          <p:nvPr/>
        </p:nvGrpSpPr>
        <p:grpSpPr>
          <a:xfrm>
            <a:off x="8442639" y="2958610"/>
            <a:ext cx="2663985" cy="1015400"/>
            <a:chOff x="7738926" y="891938"/>
            <a:chExt cx="2663985" cy="1015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0FDCA8-1758-5E09-EC98-D939D47B7E2D}"/>
                </a:ext>
              </a:extLst>
            </p:cNvPr>
            <p:cNvSpPr/>
            <p:nvPr/>
          </p:nvSpPr>
          <p:spPr>
            <a:xfrm>
              <a:off x="7886522" y="891938"/>
              <a:ext cx="2380073" cy="1015400"/>
            </a:xfrm>
            <a:prstGeom prst="roundRect">
              <a:avLst>
                <a:gd name="adj" fmla="val 331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C7B3EF-8A8E-1B34-3440-C41C57E5E0CA}"/>
                </a:ext>
              </a:extLst>
            </p:cNvPr>
            <p:cNvSpPr txBox="1"/>
            <p:nvPr/>
          </p:nvSpPr>
          <p:spPr>
            <a:xfrm>
              <a:off x="7738926" y="1104815"/>
              <a:ext cx="26639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  <a:cs typeface="Calibri"/>
                </a:rPr>
                <a:t>DATA INSIGHTS</a:t>
              </a:r>
              <a:endParaRPr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86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9551C-DF3D-48A4-8403-A075C1EBACAC}"/>
              </a:ext>
            </a:extLst>
          </p:cNvPr>
          <p:cNvSpPr txBox="1"/>
          <p:nvPr/>
        </p:nvSpPr>
        <p:spPr>
          <a:xfrm>
            <a:off x="3710893" y="0"/>
            <a:ext cx="4799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cs typeface="Calibri"/>
              </a:rPr>
              <a:t>PROJECT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3BED2-1BDB-47BC-AD85-A4501099890D}"/>
              </a:ext>
            </a:extLst>
          </p:cNvPr>
          <p:cNvSpPr txBox="1"/>
          <p:nvPr/>
        </p:nvSpPr>
        <p:spPr>
          <a:xfrm>
            <a:off x="488932" y="716533"/>
            <a:ext cx="5096236" cy="640175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IN" sz="2400" b="1" u="sng" dirty="0">
                <a:solidFill>
                  <a:schemeClr val="bg1">
                    <a:lumMod val="95000"/>
                  </a:schemeClr>
                </a:solidFill>
              </a:rPr>
              <a:t>DATA SETS</a:t>
            </a:r>
          </a:p>
          <a:p>
            <a:pPr marL="342265" indent="-342265">
              <a:buFont typeface="+mj-lt"/>
              <a:buAutoNum type="arabicPeriod"/>
            </a:pPr>
            <a:endParaRPr lang="en-IN" sz="2400" b="1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Clients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Accounts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RestaurantsAddresses 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Currencies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Departments 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Roles 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Countries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Business Module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Functional Module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Features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Subscription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</a:t>
            </a:r>
          </a:p>
          <a:p>
            <a:pPr marL="342265" indent="-342265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Restaurants</a:t>
            </a:r>
          </a:p>
          <a:p>
            <a:pPr marL="342265" indent="-342265">
              <a:buFont typeface="+mj-lt"/>
              <a:buAutoNum type="arabicPeriod"/>
            </a:pPr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265" indent="-342265">
              <a:buFont typeface="+mj-lt"/>
              <a:buAutoNum type="arabicPeriod"/>
            </a:pPr>
            <a:endParaRPr lang="en-IN" sz="2400" b="1" dirty="0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F7615-8F04-49D4-B8AD-A8AAB4638D31}"/>
              </a:ext>
            </a:extLst>
          </p:cNvPr>
          <p:cNvSpPr txBox="1"/>
          <p:nvPr/>
        </p:nvSpPr>
        <p:spPr>
          <a:xfrm>
            <a:off x="4923059" y="2517081"/>
            <a:ext cx="4231891" cy="3447098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14. Cash up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15. Sales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16.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Tax info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17. Third party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master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18. Petty cash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19. Banking info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20. Cashnpdq</a:t>
            </a:r>
            <a:endParaRPr lang="en-IN" sz="2400" b="1" dirty="0">
              <a:solidFill>
                <a:schemeClr val="bg1"/>
              </a:solidFill>
              <a:cs typeface="Calibri"/>
            </a:endParaRPr>
          </a:p>
          <a:p>
            <a:pPr marL="342265" indent="-342265">
              <a:buFontTx/>
              <a:buAutoNum type="arabicPeriod"/>
            </a:pPr>
            <a:endParaRPr lang="en-IN" sz="2400" b="1" dirty="0">
              <a:cs typeface="Calibri"/>
            </a:endParaRPr>
          </a:p>
          <a:p>
            <a:pPr marL="342265" indent="-342265">
              <a:buFont typeface="+mj-lt"/>
              <a:buAutoNum type="arabicPeriod"/>
            </a:pPr>
            <a:endParaRPr lang="en-IN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36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9551C-DF3D-48A4-8403-A075C1EBACAC}"/>
              </a:ext>
            </a:extLst>
          </p:cNvPr>
          <p:cNvSpPr txBox="1"/>
          <p:nvPr/>
        </p:nvSpPr>
        <p:spPr>
          <a:xfrm>
            <a:off x="3794742" y="1014975"/>
            <a:ext cx="4799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cs typeface="Calibri"/>
              </a:rPr>
              <a:t>DELIVERY IN NUMBERS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DE6324-7823-42D4-847F-86D0BB686CCF}"/>
              </a:ext>
            </a:extLst>
          </p:cNvPr>
          <p:cNvSpPr/>
          <p:nvPr/>
        </p:nvSpPr>
        <p:spPr>
          <a:xfrm>
            <a:off x="3599593" y="2417151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2261C8B9-78BD-4791-8EBB-F0692DB912F1}"/>
              </a:ext>
            </a:extLst>
          </p:cNvPr>
          <p:cNvSpPr/>
          <p:nvPr/>
        </p:nvSpPr>
        <p:spPr>
          <a:xfrm>
            <a:off x="3601988" y="2868437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</a:rPr>
              <a:t>DATA ENTITIES</a:t>
            </a:r>
            <a:endParaRPr lang="en-US" sz="15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E0747-A978-476F-BB15-39EF089E5E49}"/>
              </a:ext>
            </a:extLst>
          </p:cNvPr>
          <p:cNvSpPr txBox="1"/>
          <p:nvPr/>
        </p:nvSpPr>
        <p:spPr>
          <a:xfrm>
            <a:off x="4103427" y="2435050"/>
            <a:ext cx="542064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20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F67325-F4E3-45CC-A89B-FE263D582E22}"/>
              </a:ext>
            </a:extLst>
          </p:cNvPr>
          <p:cNvSpPr/>
          <p:nvPr/>
        </p:nvSpPr>
        <p:spPr>
          <a:xfrm>
            <a:off x="5562103" y="2417150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2DD5AECF-0686-4E1F-8064-7FBCDCC9C924}"/>
              </a:ext>
            </a:extLst>
          </p:cNvPr>
          <p:cNvSpPr/>
          <p:nvPr/>
        </p:nvSpPr>
        <p:spPr>
          <a:xfrm>
            <a:off x="5564497" y="2836087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DATA SETS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F005E-89D1-43D7-B70B-8B6724EE5444}"/>
              </a:ext>
            </a:extLst>
          </p:cNvPr>
          <p:cNvSpPr txBox="1"/>
          <p:nvPr/>
        </p:nvSpPr>
        <p:spPr>
          <a:xfrm>
            <a:off x="5905728" y="2414237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20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71575CB-10E4-44C7-B0D8-00AB80619BA3}"/>
              </a:ext>
            </a:extLst>
          </p:cNvPr>
          <p:cNvSpPr/>
          <p:nvPr/>
        </p:nvSpPr>
        <p:spPr>
          <a:xfrm>
            <a:off x="7335485" y="2404311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CB26E430-D42F-4DCA-8319-234CFE3142B6}"/>
              </a:ext>
            </a:extLst>
          </p:cNvPr>
          <p:cNvSpPr/>
          <p:nvPr/>
        </p:nvSpPr>
        <p:spPr>
          <a:xfrm>
            <a:off x="7337879" y="2823248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DATA FIELDS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623743-630B-460E-AE11-6B0348AD2635}"/>
              </a:ext>
            </a:extLst>
          </p:cNvPr>
          <p:cNvSpPr txBox="1"/>
          <p:nvPr/>
        </p:nvSpPr>
        <p:spPr>
          <a:xfrm>
            <a:off x="7730244" y="2457369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133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215811-82E0-46AE-A01C-2B5292A7EB21}"/>
              </a:ext>
            </a:extLst>
          </p:cNvPr>
          <p:cNvSpPr/>
          <p:nvPr/>
        </p:nvSpPr>
        <p:spPr>
          <a:xfrm>
            <a:off x="7349100" y="3803620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: Rounded Corners 25">
            <a:extLst>
              <a:ext uri="{FF2B5EF4-FFF2-40B4-BE49-F238E27FC236}">
                <a16:creationId xmlns:a16="http://schemas.microsoft.com/office/drawing/2014/main" id="{7D5EE827-A10C-4CC4-815A-3A75DDD9B61C}"/>
              </a:ext>
            </a:extLst>
          </p:cNvPr>
          <p:cNvSpPr/>
          <p:nvPr/>
        </p:nvSpPr>
        <p:spPr>
          <a:xfrm>
            <a:off x="7351494" y="4222557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TECHNIQUES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500540-3A28-4C89-9A17-475B3E46F413}"/>
              </a:ext>
            </a:extLst>
          </p:cNvPr>
          <p:cNvSpPr txBox="1"/>
          <p:nvPr/>
        </p:nvSpPr>
        <p:spPr>
          <a:xfrm>
            <a:off x="7743859" y="3856678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890A30B-3242-46D2-8C7D-4A93EE6CE5CD}"/>
              </a:ext>
            </a:extLst>
          </p:cNvPr>
          <p:cNvSpPr/>
          <p:nvPr/>
        </p:nvSpPr>
        <p:spPr>
          <a:xfrm>
            <a:off x="5562103" y="3803620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: Rounded Corners 25">
            <a:extLst>
              <a:ext uri="{FF2B5EF4-FFF2-40B4-BE49-F238E27FC236}">
                <a16:creationId xmlns:a16="http://schemas.microsoft.com/office/drawing/2014/main" id="{7CB03B5A-4F4A-43A2-AD12-6FB36E7F6ED1}"/>
              </a:ext>
            </a:extLst>
          </p:cNvPr>
          <p:cNvSpPr/>
          <p:nvPr/>
        </p:nvSpPr>
        <p:spPr>
          <a:xfrm>
            <a:off x="5564497" y="4222557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VISUALIZATIONS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C9FDDB-736A-4BEA-B680-48F7A2560689}"/>
              </a:ext>
            </a:extLst>
          </p:cNvPr>
          <p:cNvSpPr txBox="1"/>
          <p:nvPr/>
        </p:nvSpPr>
        <p:spPr>
          <a:xfrm>
            <a:off x="5956862" y="3856678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318E13-C981-416C-B989-EA371D2754D2}"/>
              </a:ext>
            </a:extLst>
          </p:cNvPr>
          <p:cNvSpPr/>
          <p:nvPr/>
        </p:nvSpPr>
        <p:spPr>
          <a:xfrm>
            <a:off x="3613209" y="3792837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: Rounded Corners 25">
            <a:extLst>
              <a:ext uri="{FF2B5EF4-FFF2-40B4-BE49-F238E27FC236}">
                <a16:creationId xmlns:a16="http://schemas.microsoft.com/office/drawing/2014/main" id="{395D9806-9FDC-49CA-87C8-61560E3E6026}"/>
              </a:ext>
            </a:extLst>
          </p:cNvPr>
          <p:cNvSpPr/>
          <p:nvPr/>
        </p:nvSpPr>
        <p:spPr>
          <a:xfrm>
            <a:off x="3615603" y="4211774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/>
                <a:cs typeface="Calibri"/>
              </a:rPr>
              <a:t>TABLES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A7F945-0EA4-4482-A659-65052C58008F}"/>
              </a:ext>
            </a:extLst>
          </p:cNvPr>
          <p:cNvSpPr txBox="1"/>
          <p:nvPr/>
        </p:nvSpPr>
        <p:spPr>
          <a:xfrm>
            <a:off x="4007968" y="3845895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3656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526671" y="167091"/>
            <a:ext cx="11360800" cy="7136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</a:rPr>
              <a:t>TECHNOLOGY STACK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6751800" y="-36855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 </a:t>
            </a:r>
            <a:endParaRPr sz="2400"/>
          </a:p>
        </p:txBody>
      </p:sp>
      <p:sp>
        <p:nvSpPr>
          <p:cNvPr id="317" name="Google Shape;317;p43"/>
          <p:cNvSpPr txBox="1"/>
          <p:nvPr/>
        </p:nvSpPr>
        <p:spPr>
          <a:xfrm>
            <a:off x="8048422" y="-3732447"/>
            <a:ext cx="11026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 </a:t>
            </a:r>
            <a:endParaRPr sz="2400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901" y="-45634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bk object 16">
            <a:extLst>
              <a:ext uri="{FF2B5EF4-FFF2-40B4-BE49-F238E27FC236}">
                <a16:creationId xmlns:a16="http://schemas.microsoft.com/office/drawing/2014/main" id="{32CCB53D-E477-4E3B-A01C-E10D20D43F0D}"/>
              </a:ext>
            </a:extLst>
          </p:cNvPr>
          <p:cNvSpPr/>
          <p:nvPr/>
        </p:nvSpPr>
        <p:spPr>
          <a:xfrm>
            <a:off x="2" y="0"/>
            <a:ext cx="1969007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46F79-1B8D-ADEC-3BE5-9F06D08E1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422" y="4691133"/>
            <a:ext cx="3102111" cy="1753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DBEEA-E7EC-3CA5-FFCA-8A6E4145AD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62" t="10034" r="7337" b="14633"/>
          <a:stretch/>
        </p:blipFill>
        <p:spPr>
          <a:xfrm>
            <a:off x="4544944" y="2729819"/>
            <a:ext cx="3102111" cy="184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C9C57A-6862-4AE8-B972-AED01C1A0B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8" y="1073607"/>
            <a:ext cx="3102111" cy="1656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B97D09E8E7BB4B914986E27D88727F" ma:contentTypeVersion="10" ma:contentTypeDescription="Create a new document." ma:contentTypeScope="" ma:versionID="eecce69cee113ad94fe34dc208eccbec">
  <xsd:schema xmlns:xsd="http://www.w3.org/2001/XMLSchema" xmlns:xs="http://www.w3.org/2001/XMLSchema" xmlns:p="http://schemas.microsoft.com/office/2006/metadata/properties" xmlns:ns2="b8f29a73-173f-4e42-a6bd-08f1f64e754e" xmlns:ns3="792be84c-0e67-4ff1-a564-4c016a42e697" targetNamespace="http://schemas.microsoft.com/office/2006/metadata/properties" ma:root="true" ma:fieldsID="788a2d9d05df270ce70565bf93a0c713" ns2:_="" ns3:_="">
    <xsd:import namespace="b8f29a73-173f-4e42-a6bd-08f1f64e754e"/>
    <xsd:import namespace="792be84c-0e67-4ff1-a564-4c016a42e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9a73-173f-4e42-a6bd-08f1f64e75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be84c-0e67-4ff1-a564-4c016a42e6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AAE4B5-82EF-4142-AA23-6A2CC8B3F0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742020-81EF-49CE-B638-B18F0E3B4506}">
  <ds:schemaRefs>
    <ds:schemaRef ds:uri="http://purl.org/dc/dcmitype/"/>
    <ds:schemaRef ds:uri="http://schemas.openxmlformats.org/package/2006/metadata/core-properties"/>
    <ds:schemaRef ds:uri="http://purl.org/dc/terms/"/>
    <ds:schemaRef ds:uri="792be84c-0e67-4ff1-a564-4c016a42e69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b8f29a73-173f-4e42-a6bd-08f1f64e754e"/>
  </ds:schemaRefs>
</ds:datastoreItem>
</file>

<file path=customXml/itemProps3.xml><?xml version="1.0" encoding="utf-8"?>
<ds:datastoreItem xmlns:ds="http://schemas.openxmlformats.org/officeDocument/2006/customXml" ds:itemID="{292422D2-19BF-457F-A680-8A0EC38F4535}">
  <ds:schemaRefs>
    <ds:schemaRef ds:uri="792be84c-0e67-4ff1-a564-4c016a42e697"/>
    <ds:schemaRef ds:uri="b8f29a73-173f-4e42-a6bd-08f1f64e75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276</Words>
  <Application>Microsoft Office PowerPoint</Application>
  <PresentationFormat>Widescreen</PresentationFormat>
  <Paragraphs>150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Lato</vt:lpstr>
      <vt:lpstr>Product Sans</vt:lpstr>
      <vt:lpstr>Segoe UI</vt:lpstr>
      <vt:lpstr>Office Theme</vt:lpstr>
      <vt:lpstr>ROS - POWER BI  </vt:lpstr>
      <vt:lpstr>PROJECT INTRODUCTION</vt:lpstr>
      <vt:lpstr>BUSINESS MODULES</vt:lpstr>
      <vt:lpstr>AGENDA</vt:lpstr>
      <vt:lpstr>PowerPoint Presentation</vt:lpstr>
      <vt:lpstr>PowerPoint Presentation</vt:lpstr>
      <vt:lpstr>PowerPoint Presentation</vt:lpstr>
      <vt:lpstr>PowerPoint Presentation</vt:lpstr>
      <vt:lpstr>TECHNOLOGY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 K.</dc:creator>
  <cp:lastModifiedBy>Chadaram Dinesh</cp:lastModifiedBy>
  <cp:revision>12</cp:revision>
  <dcterms:created xsi:type="dcterms:W3CDTF">2020-03-03T18:00:50Z</dcterms:created>
  <dcterms:modified xsi:type="dcterms:W3CDTF">2023-08-08T12:54:44Z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2020-03-03T00:00:00Z</vt:filetime>
  </property>
  <property fmtid="{D5CDD505-2E9C-101B-9397-08002B2CF9AE}" pid="3" name="Creator">
    <vt:lpwstr>Acrobat PDFMaker 20 for PowerPoint</vt:lpwstr>
  </property>
  <property fmtid="{D5CDD505-2E9C-101B-9397-08002B2CF9AE}" pid="4" name="LastSaved">
    <vt:filetime>2020-03-03T00:00:00Z</vt:filetime>
  </property>
  <property fmtid="{D5CDD505-2E9C-101B-9397-08002B2CF9AE}" pid="5" name="ContentTypeId">
    <vt:lpwstr>0x010100D6B97D09E8E7BB4B914986E27D88727F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2023-06-27T10:31:30Z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689a8e27-2e31-4e1c-8920-70a69238298d</vt:lpwstr>
  </property>
  <property fmtid="{D5CDD505-2E9C-101B-9397-08002B2CF9AE}" pid="11" name="MSIP_Label_defa4170-0d19-0005-0004-bc88714345d2_ActionId">
    <vt:lpwstr>2ff4927a-0a6b-40a6-96d0-0dc189341ed2</vt:lpwstr>
  </property>
  <property fmtid="{D5CDD505-2E9C-101B-9397-08002B2CF9AE}" pid="12" name="MSIP_Label_defa4170-0d19-0005-0004-bc88714345d2_ContentBits">
    <vt:lpwstr>0</vt:lpwstr>
  </property>
</Properties>
</file>